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6748BB-E1C3-44F9-AD09-799EEFA358ED}" type="datetimeFigureOut">
              <a:rPr lang="sv-SE" smtClean="0"/>
              <a:t>2012-03-06</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7550DE-4E00-450B-A542-E475B9D0AEA0}" type="slidenum">
              <a:rPr lang="sv-SE" smtClean="0"/>
              <a:t>‹#›</a:t>
            </a:fld>
            <a:endParaRPr lang="sv-S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fld id="{518D2F21-4629-4F10-9A2E-9ADB93EADC64}" type="slidenum">
              <a:rPr lang="sv-SE" smtClean="0"/>
              <a:pPr/>
              <a:t>1</a:t>
            </a:fld>
            <a:endParaRPr 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fld id="{518D2F21-4629-4F10-9A2E-9ADB93EADC64}" type="slidenum">
              <a:rPr lang="sv-SE" smtClean="0"/>
              <a:pPr/>
              <a:t>2</a:t>
            </a:fld>
            <a:endParaRPr lang="sv-S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fld id="{518D2F21-4629-4F10-9A2E-9ADB93EADC64}" type="slidenum">
              <a:rPr lang="sv-SE" smtClean="0"/>
              <a:pPr/>
              <a:t>3</a:t>
            </a:fld>
            <a:endParaRPr lang="sv-S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518D2F21-4629-4F10-9A2E-9ADB93EADC64}" type="slidenum">
              <a:rPr lang="sv-SE" smtClean="0"/>
              <a:pPr/>
              <a:t>4</a:t>
            </a:fld>
            <a:endParaRPr lang="sv-S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fld id="{518D2F21-4629-4F10-9A2E-9ADB93EADC64}" type="slidenum">
              <a:rPr lang="sv-SE" smtClean="0"/>
              <a:pPr/>
              <a:t>5</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9E31B42E-C79C-4962-A852-6035B57EB369}" type="datetimeFigureOut">
              <a:rPr lang="sv-SE" smtClean="0"/>
              <a:t>2012-03-06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31C3C84-7A37-4C3C-8A74-306C2B6F0D9E}" type="slidenum">
              <a:rPr lang="sv-SE" smtClean="0"/>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9E31B42E-C79C-4962-A852-6035B57EB369}" type="datetimeFigureOut">
              <a:rPr lang="sv-SE" smtClean="0"/>
              <a:t>2012-03-06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31C3C84-7A37-4C3C-8A74-306C2B6F0D9E}"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9E31B42E-C79C-4962-A852-6035B57EB369}" type="datetimeFigureOut">
              <a:rPr lang="sv-SE" smtClean="0"/>
              <a:t>2012-03-06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31C3C84-7A37-4C3C-8A74-306C2B6F0D9E}"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9E31B42E-C79C-4962-A852-6035B57EB369}" type="datetimeFigureOut">
              <a:rPr lang="sv-SE" smtClean="0"/>
              <a:t>2012-03-06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31C3C84-7A37-4C3C-8A74-306C2B6F0D9E}" type="slidenum">
              <a:rPr lang="sv-SE" smtClean="0"/>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9E31B42E-C79C-4962-A852-6035B57EB369}" type="datetimeFigureOut">
              <a:rPr lang="sv-SE" smtClean="0"/>
              <a:t>2012-03-06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31C3C84-7A37-4C3C-8A74-306C2B6F0D9E}" type="slidenum">
              <a:rPr lang="sv-SE" smtClean="0"/>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9E31B42E-C79C-4962-A852-6035B57EB369}" type="datetimeFigureOut">
              <a:rPr lang="sv-SE" smtClean="0"/>
              <a:t>2012-03-06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31C3C84-7A37-4C3C-8A74-306C2B6F0D9E}" type="slidenum">
              <a:rPr lang="sv-SE" smtClean="0"/>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9E31B42E-C79C-4962-A852-6035B57EB369}" type="datetimeFigureOut">
              <a:rPr lang="sv-SE" smtClean="0"/>
              <a:t>2012-03-06</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831C3C84-7A37-4C3C-8A74-306C2B6F0D9E}" type="slidenum">
              <a:rPr lang="sv-SE" smtClean="0"/>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9E31B42E-C79C-4962-A852-6035B57EB369}" type="datetimeFigureOut">
              <a:rPr lang="sv-SE" smtClean="0"/>
              <a:t>2012-03-06</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831C3C84-7A37-4C3C-8A74-306C2B6F0D9E}"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9E31B42E-C79C-4962-A852-6035B57EB369}" type="datetimeFigureOut">
              <a:rPr lang="sv-SE" smtClean="0"/>
              <a:t>2012-03-06</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831C3C84-7A37-4C3C-8A74-306C2B6F0D9E}"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9E31B42E-C79C-4962-A852-6035B57EB369}" type="datetimeFigureOut">
              <a:rPr lang="sv-SE" smtClean="0"/>
              <a:t>2012-03-06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31C3C84-7A37-4C3C-8A74-306C2B6F0D9E}" type="slidenum">
              <a:rPr lang="sv-SE" smtClean="0"/>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9E31B42E-C79C-4962-A852-6035B57EB369}" type="datetimeFigureOut">
              <a:rPr lang="sv-SE" smtClean="0"/>
              <a:t>2012-03-06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31C3C84-7A37-4C3C-8A74-306C2B6F0D9E}" type="slidenum">
              <a:rPr lang="sv-SE" smtClean="0"/>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31B42E-C79C-4962-A852-6035B57EB369}" type="datetimeFigureOut">
              <a:rPr lang="sv-SE" smtClean="0"/>
              <a:t>2012-03-06</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1C3C84-7A37-4C3C-8A74-306C2B6F0D9E}" type="slidenum">
              <a:rPr lang="sv-SE" smtClean="0"/>
              <a:t>‹#›</a:t>
            </a:fld>
            <a:endParaRPr lang="sv-SE"/>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7924800" cy="1714202"/>
          </a:xfrm>
          <a:solidFill>
            <a:schemeClr val="bg1">
              <a:lumMod val="85000"/>
              <a:lumOff val="15000"/>
            </a:schemeClr>
          </a:solidFill>
        </p:spPr>
        <p:txBody>
          <a:bodyPr/>
          <a:lstStyle/>
          <a:p>
            <a:pPr algn="ctr"/>
            <a:r>
              <a:rPr lang="sv-SE" sz="3200" dirty="0" smtClean="0"/>
              <a:t>Nervsystemet</a:t>
            </a:r>
            <a:br>
              <a:rPr lang="sv-SE" sz="3200" dirty="0" smtClean="0"/>
            </a:br>
            <a:r>
              <a:rPr lang="sv-SE" cap="none" dirty="0" smtClean="0"/>
              <a:t>- kroppens chattare -</a:t>
            </a:r>
            <a:endParaRPr lang="sv-SE" dirty="0"/>
          </a:p>
        </p:txBody>
      </p:sp>
      <p:pic>
        <p:nvPicPr>
          <p:cNvPr id="3" name="il_fi" descr="http://profile.ak.fbcdn.net/hprofile-ak-snc4/50513_116521085035981_4360621_n.jpg"/>
          <p:cNvPicPr/>
          <p:nvPr/>
        </p:nvPicPr>
        <p:blipFill>
          <a:blip r:embed="rId3" cstate="print"/>
          <a:srcRect/>
          <a:stretch>
            <a:fillRect/>
          </a:stretch>
        </p:blipFill>
        <p:spPr bwMode="auto">
          <a:xfrm>
            <a:off x="3203848" y="2492896"/>
            <a:ext cx="2824708" cy="2433613"/>
          </a:xfrm>
          <a:prstGeom prst="rect">
            <a:avLst/>
          </a:prstGeom>
          <a:noFill/>
          <a:ln w="9525">
            <a:noFill/>
            <a:miter lim="800000"/>
            <a:headEnd/>
            <a:tailEnd/>
          </a:ln>
        </p:spPr>
      </p:pic>
    </p:spTree>
  </p:cSld>
  <p:clrMapOvr>
    <a:masterClrMapping/>
  </p:clrMapOvr>
  <p:transition spd="slow">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nätverket</a:t>
            </a:r>
            <a:endParaRPr lang="sv-SE" dirty="0"/>
          </a:p>
        </p:txBody>
      </p:sp>
      <p:sp>
        <p:nvSpPr>
          <p:cNvPr id="3" name="Platshållare för innehåll 2"/>
          <p:cNvSpPr>
            <a:spLocks noGrp="1"/>
          </p:cNvSpPr>
          <p:nvPr>
            <p:ph sz="quarter" idx="4294967295"/>
          </p:nvPr>
        </p:nvSpPr>
        <p:spPr>
          <a:xfrm>
            <a:off x="609600" y="1600200"/>
            <a:ext cx="7924800" cy="4114800"/>
          </a:xfrm>
          <a:prstGeom prst="rect">
            <a:avLst/>
          </a:prstGeom>
        </p:spPr>
        <p:txBody>
          <a:bodyPr>
            <a:normAutofit/>
          </a:bodyPr>
          <a:lstStyle/>
          <a:p>
            <a:pPr>
              <a:buNone/>
            </a:pPr>
            <a:r>
              <a:rPr lang="sv-SE" sz="3200" dirty="0" smtClean="0"/>
              <a:t>    Hela kroppen innehåller nervceller. Dessa är ihopkopplade och bildar ett nätverk av nerver som kallas nervsystemet. Uppgiften som nervsystemet har är att skicka meddelanden mellan kroppen och hjärnan.</a:t>
            </a:r>
            <a:endParaRPr lang="sv-SE" sz="3200" dirty="0"/>
          </a:p>
        </p:txBody>
      </p:sp>
    </p:spTree>
  </p:cSld>
  <p:clrMapOvr>
    <a:masterClrMapping/>
  </p:clrMapOvr>
  <p:transition spd="slow">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612648" y="1447800"/>
            <a:ext cx="2971800" cy="613048"/>
          </a:xfrm>
        </p:spPr>
        <p:txBody>
          <a:bodyPr anchor="t">
            <a:normAutofit fontScale="90000"/>
          </a:bodyPr>
          <a:lstStyle/>
          <a:p>
            <a:r>
              <a:rPr lang="sv-SE" sz="2800" u="sng" dirty="0" smtClean="0"/>
              <a:t>Snabbt som blixten</a:t>
            </a:r>
            <a:endParaRPr lang="sv-SE" sz="2800" u="sng" dirty="0"/>
          </a:p>
        </p:txBody>
      </p:sp>
      <p:sp>
        <p:nvSpPr>
          <p:cNvPr id="4" name="Platshållare för text 3"/>
          <p:cNvSpPr>
            <a:spLocks noGrp="1"/>
          </p:cNvSpPr>
          <p:nvPr>
            <p:ph type="body" sz="half" idx="2"/>
          </p:nvPr>
        </p:nvSpPr>
        <p:spPr>
          <a:xfrm>
            <a:off x="611560" y="1988840"/>
            <a:ext cx="2971800" cy="3744416"/>
          </a:xfrm>
        </p:spPr>
        <p:txBody>
          <a:bodyPr>
            <a:normAutofit lnSpcReduction="10000"/>
          </a:bodyPr>
          <a:lstStyle/>
          <a:p>
            <a:pPr algn="ctr"/>
            <a:r>
              <a:rPr lang="sv-SE" sz="2000" dirty="0" smtClean="0">
                <a:solidFill>
                  <a:srgbClr val="FFC000"/>
                </a:solidFill>
              </a:rPr>
              <a:t>Nervcellerna (neuronerna)  ligger bredvid varandra och bildar långa kedjor. I hjärnan finns det cirka 100 miljarder neuroner. De skickar meddelanden till sina grannar – nästan som en stafett – till och från hjärnan. Signalerna går fortare än ett snabbtåg, upp till 400 km/h!</a:t>
            </a:r>
          </a:p>
          <a:p>
            <a:pPr algn="ctr"/>
            <a:r>
              <a:rPr lang="sv-SE" sz="2000" dirty="0" smtClean="0">
                <a:solidFill>
                  <a:srgbClr val="FFC000"/>
                </a:solidFill>
              </a:rPr>
              <a:t>I din kropp finns ungefär 1500 mil nerver!!!</a:t>
            </a:r>
            <a:endParaRPr lang="sv-SE" sz="2000" dirty="0">
              <a:solidFill>
                <a:srgbClr val="FFC000"/>
              </a:solidFill>
            </a:endParaRPr>
          </a:p>
        </p:txBody>
      </p:sp>
      <p:pic>
        <p:nvPicPr>
          <p:cNvPr id="6" name="il_fi" descr="http://www.technovelgy.com/graphics/content/nervecell.jpg"/>
          <p:cNvPicPr>
            <a:picLocks noGrp="1"/>
          </p:cNvPicPr>
          <p:nvPr>
            <p:ph sz="quarter" idx="4294967295"/>
          </p:nvPr>
        </p:nvPicPr>
        <p:blipFill>
          <a:blip r:embed="rId3" cstate="print"/>
          <a:srcRect/>
          <a:stretch>
            <a:fillRect/>
          </a:stretch>
        </p:blipFill>
        <p:spPr bwMode="auto">
          <a:xfrm>
            <a:off x="4427984" y="1412776"/>
            <a:ext cx="4104456" cy="4339208"/>
          </a:xfrm>
          <a:prstGeom prst="rect">
            <a:avLst/>
          </a:prstGeom>
          <a:ln w="38100" cap="sq">
            <a:solidFill>
              <a:schemeClr val="tx2">
                <a:lumMod val="60000"/>
                <a:lumOff val="40000"/>
              </a:schemeClr>
            </a:solidFill>
            <a:prstDash val="solid"/>
            <a:miter lim="800000"/>
          </a:ln>
          <a:effectLst>
            <a:outerShdw blurRad="50800" dist="38100" dir="2700000" algn="tl" rotWithShape="0">
              <a:srgbClr val="000000">
                <a:alpha val="43000"/>
              </a:srgbClr>
            </a:outerShdw>
          </a:effectLst>
        </p:spPr>
      </p:pic>
    </p:spTree>
  </p:cSld>
  <p:clrMapOvr>
    <a:masterClrMapping/>
  </p:clrMapOvr>
  <p:transition spd="slow">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4294967295"/>
          </p:nvPr>
        </p:nvSpPr>
        <p:spPr>
          <a:xfrm>
            <a:off x="5076056" y="2204864"/>
            <a:ext cx="3947864" cy="2664296"/>
          </a:xfrm>
          <a:prstGeom prst="rect">
            <a:avLst/>
          </a:prstGeom>
        </p:spPr>
        <p:txBody>
          <a:bodyPr>
            <a:normAutofit fontScale="92500"/>
          </a:bodyPr>
          <a:lstStyle/>
          <a:p>
            <a:pPr>
              <a:buNone/>
            </a:pPr>
            <a:r>
              <a:rPr lang="sv-SE" sz="2400" dirty="0" smtClean="0"/>
              <a:t>       När hjärnan har fått informationen skickar den order till andra nerver som kan berätta för kroppen vad den ska göra, till exempel springa, prata, äta, kissa, blinka eller få dig att klia dig.</a:t>
            </a:r>
            <a:endParaRPr lang="sv-SE" sz="2400" dirty="0"/>
          </a:p>
        </p:txBody>
      </p:sp>
      <p:sp>
        <p:nvSpPr>
          <p:cNvPr id="3" name="Platshållare för innehåll 2"/>
          <p:cNvSpPr>
            <a:spLocks noGrp="1"/>
          </p:cNvSpPr>
          <p:nvPr>
            <p:ph sz="quarter" idx="4294967295"/>
          </p:nvPr>
        </p:nvSpPr>
        <p:spPr>
          <a:xfrm>
            <a:off x="251520" y="2204864"/>
            <a:ext cx="3962400" cy="2736304"/>
          </a:xfrm>
          <a:prstGeom prst="rect">
            <a:avLst/>
          </a:prstGeom>
        </p:spPr>
        <p:txBody>
          <a:bodyPr/>
          <a:lstStyle/>
          <a:p>
            <a:pPr>
              <a:buNone/>
            </a:pPr>
            <a:r>
              <a:rPr lang="sv-SE" dirty="0" smtClean="0"/>
              <a:t>       </a:t>
            </a:r>
            <a:r>
              <a:rPr lang="sv-SE" sz="2400" dirty="0" smtClean="0"/>
              <a:t>Nerverna skickar sin information genom ryggmärgen och sedan vidare till hjärnan. Ryggmärgen ligger inuti ryggraden och består av en tjock bunt hoptvinnade nerver.</a:t>
            </a:r>
            <a:endParaRPr lang="sv-SE" sz="2400" dirty="0"/>
          </a:p>
        </p:txBody>
      </p:sp>
      <p:pic>
        <p:nvPicPr>
          <p:cNvPr id="7" name="il_fi" descr="http://www.kalvin.mu/img/14/3247.jpg"/>
          <p:cNvPicPr/>
          <p:nvPr/>
        </p:nvPicPr>
        <p:blipFill>
          <a:blip r:embed="rId3" cstate="print"/>
          <a:srcRect/>
          <a:stretch>
            <a:fillRect/>
          </a:stretch>
        </p:blipFill>
        <p:spPr bwMode="auto">
          <a:xfrm>
            <a:off x="3347864" y="260648"/>
            <a:ext cx="2114178" cy="2808312"/>
          </a:xfrm>
          <a:prstGeom prst="rect">
            <a:avLst/>
          </a:prstGeom>
          <a:ln>
            <a:noFill/>
          </a:ln>
          <a:effectLst>
            <a:softEdge rad="112500"/>
          </a:effectLst>
        </p:spPr>
      </p:pic>
      <p:sp>
        <p:nvSpPr>
          <p:cNvPr id="9" name="textruta 8"/>
          <p:cNvSpPr txBox="1"/>
          <p:nvPr/>
        </p:nvSpPr>
        <p:spPr>
          <a:xfrm>
            <a:off x="827584" y="5157192"/>
            <a:ext cx="7848872" cy="646331"/>
          </a:xfrm>
          <a:prstGeom prst="rect">
            <a:avLst/>
          </a:prstGeom>
          <a:noFill/>
        </p:spPr>
        <p:txBody>
          <a:bodyPr wrap="square" rtlCol="0">
            <a:spAutoFit/>
          </a:bodyPr>
          <a:lstStyle/>
          <a:p>
            <a:pPr algn="ctr"/>
            <a:r>
              <a:rPr lang="sv-SE" dirty="0" smtClean="0">
                <a:solidFill>
                  <a:schemeClr val="accent2"/>
                </a:solidFill>
              </a:rPr>
              <a:t>När du lagar en tand och tandläkaren ger dig bedövning så slutar dina nerver att skicka meddelanden under en kort stund. Det är därför du inte känner någon smärta !</a:t>
            </a:r>
            <a:endParaRPr lang="sv-SE" dirty="0">
              <a:solidFill>
                <a:schemeClr val="accent2"/>
              </a:solidFill>
            </a:endParaRPr>
          </a:p>
        </p:txBody>
      </p:sp>
    </p:spTree>
  </p:cSld>
  <p:clrMapOvr>
    <a:masterClrMapping/>
  </p:clrMapOvr>
  <p:transition spd="slow">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539552" y="332656"/>
            <a:ext cx="3095256" cy="504056"/>
          </a:xfrm>
        </p:spPr>
        <p:txBody>
          <a:bodyPr anchor="t">
            <a:normAutofit fontScale="90000"/>
          </a:bodyPr>
          <a:lstStyle/>
          <a:p>
            <a:pPr algn="ctr"/>
            <a:r>
              <a:rPr lang="sv-SE" sz="2400" dirty="0" smtClean="0"/>
              <a:t>Reflexer – utan att tänka</a:t>
            </a:r>
            <a:endParaRPr lang="sv-SE" sz="2400" dirty="0"/>
          </a:p>
        </p:txBody>
      </p:sp>
      <p:sp>
        <p:nvSpPr>
          <p:cNvPr id="4" name="Platshållare för text 3"/>
          <p:cNvSpPr>
            <a:spLocks noGrp="1"/>
          </p:cNvSpPr>
          <p:nvPr>
            <p:ph type="body" sz="half" idx="2"/>
          </p:nvPr>
        </p:nvSpPr>
        <p:spPr>
          <a:xfrm>
            <a:off x="611560" y="1340768"/>
            <a:ext cx="2971800" cy="4734272"/>
          </a:xfrm>
        </p:spPr>
        <p:txBody>
          <a:bodyPr>
            <a:normAutofit/>
          </a:bodyPr>
          <a:lstStyle/>
          <a:p>
            <a:r>
              <a:rPr lang="sv-SE" sz="1600" dirty="0" smtClean="0"/>
              <a:t>Om du trampar på en vass sten så rycker du undan foten genast. Ändå har signalerna inte gått upp till hjärnan… Det fungerar så här: i huden finns små mottagare som gör att du känner om det gör ont någonstans. När du trampar på stenen, skickar mottagarna signaler genom nerverna upp till ryggmärgen. Istället för att skicka signalen vidare till hjärnan så kopplas de om och skickas direkt ut till benet så du kan dra undan foten. Sedan får hjärnan besked om vad som hänt och du förstår att du gjort dig illa. Tack vare reflexen har du förhoppningsvis klarat dig från skador.</a:t>
            </a:r>
            <a:endParaRPr lang="sv-SE" sz="1600" dirty="0"/>
          </a:p>
        </p:txBody>
      </p:sp>
      <p:pic>
        <p:nvPicPr>
          <p:cNvPr id="5" name="il_fi" descr="http://yankees.lhblogs.com/files/2008/11/300_10762.jpg"/>
          <p:cNvPicPr>
            <a:picLocks noGrp="1"/>
          </p:cNvPicPr>
          <p:nvPr>
            <p:ph sz="quarter" idx="4294967295"/>
          </p:nvPr>
        </p:nvPicPr>
        <p:blipFill>
          <a:blip r:embed="rId3" cstate="print">
            <a:duotone>
              <a:prstClr val="black"/>
              <a:schemeClr val="tx2">
                <a:tint val="45000"/>
                <a:satMod val="400000"/>
              </a:schemeClr>
            </a:duotone>
          </a:blip>
          <a:srcRect/>
          <a:stretch>
            <a:fillRect/>
          </a:stretch>
        </p:blipFill>
        <p:spPr bwMode="auto">
          <a:xfrm>
            <a:off x="4499992" y="1340768"/>
            <a:ext cx="3456384" cy="4248472"/>
          </a:xfrm>
          <a:prstGeom prst="rect">
            <a:avLst/>
          </a:prstGeom>
          <a:noFill/>
          <a:ln w="9525">
            <a:noFill/>
            <a:miter lim="800000"/>
            <a:headEnd/>
            <a:tailEnd/>
          </a:ln>
        </p:spPr>
      </p:pic>
    </p:spTree>
  </p:cSld>
  <p:clrMapOvr>
    <a:masterClrMapping/>
  </p:clrMapOvr>
  <p:transition spd="slow">
    <p:strips dir="rd"/>
  </p:transition>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315</Words>
  <Application>Microsoft Office PowerPoint</Application>
  <PresentationFormat>Bildspel på skärmen (4:3)</PresentationFormat>
  <Paragraphs>16</Paragraphs>
  <Slides>5</Slides>
  <Notes>5</Notes>
  <HiddenSlides>0</HiddenSlides>
  <MMClips>0</MMClips>
  <ScaleCrop>false</ScaleCrop>
  <HeadingPairs>
    <vt:vector size="4" baseType="variant">
      <vt:variant>
        <vt:lpstr>Tema</vt:lpstr>
      </vt:variant>
      <vt:variant>
        <vt:i4>1</vt:i4>
      </vt:variant>
      <vt:variant>
        <vt:lpstr>Bildrubriker</vt:lpstr>
      </vt:variant>
      <vt:variant>
        <vt:i4>5</vt:i4>
      </vt:variant>
    </vt:vector>
  </HeadingPairs>
  <TitlesOfParts>
    <vt:vector size="6" baseType="lpstr">
      <vt:lpstr>Office-tema</vt:lpstr>
      <vt:lpstr>Nervsystemet - kroppens chattare -</vt:lpstr>
      <vt:lpstr>nätverket</vt:lpstr>
      <vt:lpstr>Snabbt som blixten</vt:lpstr>
      <vt:lpstr>Bild 4</vt:lpstr>
      <vt:lpstr>Reflexer – utan att tänka</vt:lpstr>
    </vt:vector>
  </TitlesOfParts>
  <Company>Windows 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Nervsystemet - kroppens chattare -</dc:title>
  <dc:creator>aa19657</dc:creator>
  <cp:lastModifiedBy>aa19657</cp:lastModifiedBy>
  <cp:revision>1</cp:revision>
  <dcterms:created xsi:type="dcterms:W3CDTF">2012-03-06T11:42:04Z</dcterms:created>
  <dcterms:modified xsi:type="dcterms:W3CDTF">2012-03-06T11:45:43Z</dcterms:modified>
</cp:coreProperties>
</file>